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8.jpg" ContentType="image/gif"/>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5" r:id="rId1"/>
  </p:sldMasterIdLst>
  <p:notesMasterIdLst>
    <p:notesMasterId r:id="rId18"/>
  </p:notesMasterIdLst>
  <p:sldIdLst>
    <p:sldId id="257" r:id="rId2"/>
    <p:sldId id="259" r:id="rId3"/>
    <p:sldId id="262" r:id="rId4"/>
    <p:sldId id="261" r:id="rId5"/>
    <p:sldId id="266" r:id="rId6"/>
    <p:sldId id="268" r:id="rId7"/>
    <p:sldId id="267" r:id="rId8"/>
    <p:sldId id="271" r:id="rId9"/>
    <p:sldId id="270" r:id="rId10"/>
    <p:sldId id="275" r:id="rId11"/>
    <p:sldId id="272" r:id="rId12"/>
    <p:sldId id="269" r:id="rId13"/>
    <p:sldId id="276" r:id="rId14"/>
    <p:sldId id="278" r:id="rId15"/>
    <p:sldId id="277" r:id="rId16"/>
    <p:sldId id="26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16C6"/>
    <a:srgbClr val="B6FFFF"/>
    <a:srgbClr val="000000"/>
    <a:srgbClr val="CCFF99"/>
    <a:srgbClr val="66FFFF"/>
    <a:srgbClr val="00FF00"/>
    <a:srgbClr val="CCFFFF"/>
    <a:srgbClr val="FFFFFF"/>
    <a:srgbClr val="B8D3B7"/>
    <a:srgbClr val="ADC8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13" autoAdjust="0"/>
    <p:restoredTop sz="94660"/>
  </p:normalViewPr>
  <p:slideViewPr>
    <p:cSldViewPr snapToGrid="0">
      <p:cViewPr varScale="1">
        <p:scale>
          <a:sx n="82" d="100"/>
          <a:sy n="82" d="100"/>
        </p:scale>
        <p:origin x="749"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eg>
</file>

<file path=ppt/media/image3.jpg>
</file>

<file path=ppt/media/image4.jpe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22671D-A5C3-446A-A1B5-5925EC509ABE}" type="datetimeFigureOut">
              <a:rPr lang="en-IN" smtClean="0"/>
              <a:t>14-02-2022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21DF65-5511-447C-95D0-27CF444C3915}" type="slidenum">
              <a:rPr lang="en-IN" smtClean="0"/>
              <a:t>‹#›</a:t>
            </a:fld>
            <a:endParaRPr lang="en-IN"/>
          </a:p>
        </p:txBody>
      </p:sp>
    </p:spTree>
    <p:extLst>
      <p:ext uri="{BB962C8B-B14F-4D97-AF65-F5344CB8AC3E}">
        <p14:creationId xmlns:p14="http://schemas.microsoft.com/office/powerpoint/2010/main" val="1036132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D9EE32-160F-41B2-BA5F-32F0FC26BBD4}" type="datetimeFigureOut">
              <a:rPr lang="en-IN" smtClean="0"/>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D91A520-C7E9-4DA1-90B5-63CF4D449B1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32787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D9EE32-160F-41B2-BA5F-32F0FC26BBD4}" type="datetimeFigureOut">
              <a:rPr lang="en-IN" smtClean="0"/>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10039184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D9EE32-160F-41B2-BA5F-32F0FC26BBD4}" type="datetimeFigureOut">
              <a:rPr lang="en-IN" smtClean="0"/>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663628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D9EE32-160F-41B2-BA5F-32F0FC26BBD4}" type="datetimeFigureOut">
              <a:rPr lang="en-IN" smtClean="0"/>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3843376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D9EE32-160F-41B2-BA5F-32F0FC26BBD4}" type="datetimeFigureOut">
              <a:rPr lang="en-IN" smtClean="0"/>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D91A520-C7E9-4DA1-90B5-63CF4D449B16}"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8094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D9EE32-160F-41B2-BA5F-32F0FC26BBD4}" type="datetimeFigureOut">
              <a:rPr lang="en-IN" smtClean="0"/>
              <a:t>14-02-2022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19700202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D9EE32-160F-41B2-BA5F-32F0FC26BBD4}" type="datetimeFigureOut">
              <a:rPr lang="en-IN" smtClean="0"/>
              <a:t>14-02-2022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4279699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D9EE32-160F-41B2-BA5F-32F0FC26BBD4}" type="datetimeFigureOut">
              <a:rPr lang="en-IN" smtClean="0"/>
              <a:t>14-02-2022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2758571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5D9EE32-160F-41B2-BA5F-32F0FC26BBD4}" type="datetimeFigureOut">
              <a:rPr lang="en-IN" smtClean="0"/>
              <a:t>14-02-2022</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217959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5D9EE32-160F-41B2-BA5F-32F0FC26BBD4}" type="datetimeFigureOut">
              <a:rPr lang="en-IN" smtClean="0"/>
              <a:t>14-02-2022</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91A520-C7E9-4DA1-90B5-63CF4D449B16}" type="slidenum">
              <a:rPr lang="en-IN" smtClean="0"/>
              <a:t>‹#›</a:t>
            </a:fld>
            <a:endParaRPr lang="en-IN"/>
          </a:p>
        </p:txBody>
      </p:sp>
    </p:spTree>
    <p:extLst>
      <p:ext uri="{BB962C8B-B14F-4D97-AF65-F5344CB8AC3E}">
        <p14:creationId xmlns:p14="http://schemas.microsoft.com/office/powerpoint/2010/main" val="693450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D9EE32-160F-41B2-BA5F-32F0FC26BBD4}" type="datetimeFigureOut">
              <a:rPr lang="en-IN" smtClean="0"/>
              <a:t>14-02-2022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D91A520-C7E9-4DA1-90B5-63CF4D449B16}" type="slidenum">
              <a:rPr lang="en-IN" smtClean="0"/>
              <a:t>‹#›</a:t>
            </a:fld>
            <a:endParaRPr lang="en-IN"/>
          </a:p>
        </p:txBody>
      </p:sp>
    </p:spTree>
    <p:extLst>
      <p:ext uri="{BB962C8B-B14F-4D97-AF65-F5344CB8AC3E}">
        <p14:creationId xmlns:p14="http://schemas.microsoft.com/office/powerpoint/2010/main" val="914835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5D9EE32-160F-41B2-BA5F-32F0FC26BBD4}" type="datetimeFigureOut">
              <a:rPr lang="en-IN" smtClean="0"/>
              <a:t>14-02-2022</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91A520-C7E9-4DA1-90B5-63CF4D449B16}"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0234480"/>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hyperlink" Target="https://www.elprocus.com/gsm-architecture-features-working/" TargetMode="External"/><Relationship Id="rId2" Type="http://schemas.openxmlformats.org/officeDocument/2006/relationships/image" Target="../media/image6.jpg"/><Relationship Id="rId1" Type="http://schemas.openxmlformats.org/officeDocument/2006/relationships/slideLayout" Target="../slideLayouts/slideLayout7.xml"/><Relationship Id="rId4" Type="http://schemas.openxmlformats.org/officeDocument/2006/relationships/hyperlink" Target="https://www.elprocus.com/how-sim-card-work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3.jpg"/><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75686"/>
          </a:schemeClr>
        </a:soli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5A9C7EA-69E3-4B6E-9787-CCD281B3E4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785" y="0"/>
            <a:ext cx="12285785" cy="6858000"/>
          </a:xfrm>
          <a:prstGeom prst="rect">
            <a:avLst/>
          </a:prstGeom>
          <a:effectLst>
            <a:outerShdw blurRad="50800" dist="50800" dir="2700000" algn="tl" rotWithShape="0">
              <a:schemeClr val="tx1">
                <a:alpha val="40000"/>
              </a:schemeClr>
            </a:outerShdw>
          </a:effectLst>
        </p:spPr>
      </p:pic>
      <p:sp>
        <p:nvSpPr>
          <p:cNvPr id="4" name="TextBox 3">
            <a:extLst>
              <a:ext uri="{FF2B5EF4-FFF2-40B4-BE49-F238E27FC236}">
                <a16:creationId xmlns:a16="http://schemas.microsoft.com/office/drawing/2014/main" id="{8CFD1526-0389-496D-A884-E3E4821BB79C}"/>
              </a:ext>
            </a:extLst>
          </p:cNvPr>
          <p:cNvSpPr txBox="1"/>
          <p:nvPr/>
        </p:nvSpPr>
        <p:spPr>
          <a:xfrm>
            <a:off x="550984" y="2151727"/>
            <a:ext cx="11558954" cy="2554545"/>
          </a:xfrm>
          <a:prstGeom prst="rect">
            <a:avLst/>
          </a:prstGeom>
          <a:noFill/>
        </p:spPr>
        <p:txBody>
          <a:bodyPr wrap="square" rtlCol="0">
            <a:spAutoFit/>
          </a:bodyPr>
          <a:lstStyle/>
          <a:p>
            <a:pPr algn="ctr"/>
            <a:r>
              <a:rPr lang="en-IN" sz="8000" b="1" dirty="0"/>
              <a:t>Electronic eye controlled </a:t>
            </a:r>
          </a:p>
          <a:p>
            <a:pPr algn="ctr"/>
            <a:r>
              <a:rPr lang="en-IN" sz="8000" b="1" dirty="0"/>
              <a:t>security system</a:t>
            </a:r>
          </a:p>
        </p:txBody>
      </p:sp>
    </p:spTree>
    <p:extLst>
      <p:ext uri="{BB962C8B-B14F-4D97-AF65-F5344CB8AC3E}">
        <p14:creationId xmlns:p14="http://schemas.microsoft.com/office/powerpoint/2010/main" val="1621815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AEC6BD-0A1F-4166-A08E-DA43CF5CDACC}"/>
              </a:ext>
            </a:extLst>
          </p:cNvPr>
          <p:cNvSpPr/>
          <p:nvPr/>
        </p:nvSpPr>
        <p:spPr>
          <a:xfrm>
            <a:off x="5147679" y="1159323"/>
            <a:ext cx="2260847" cy="1065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ARDUINO</a:t>
            </a:r>
            <a:endParaRPr lang="en-US" dirty="0"/>
          </a:p>
        </p:txBody>
      </p:sp>
      <p:sp>
        <p:nvSpPr>
          <p:cNvPr id="3" name="Rectangle 2">
            <a:extLst>
              <a:ext uri="{FF2B5EF4-FFF2-40B4-BE49-F238E27FC236}">
                <a16:creationId xmlns:a16="http://schemas.microsoft.com/office/drawing/2014/main" id="{E99FC625-1C11-4396-B1AA-A86F9AA21885}"/>
              </a:ext>
            </a:extLst>
          </p:cNvPr>
          <p:cNvSpPr/>
          <p:nvPr/>
        </p:nvSpPr>
        <p:spPr>
          <a:xfrm>
            <a:off x="1322773" y="1376039"/>
            <a:ext cx="1615736" cy="674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IR Sensor</a:t>
            </a:r>
          </a:p>
        </p:txBody>
      </p:sp>
      <p:cxnSp>
        <p:nvCxnSpPr>
          <p:cNvPr id="5" name="Straight Connector 4">
            <a:extLst>
              <a:ext uri="{FF2B5EF4-FFF2-40B4-BE49-F238E27FC236}">
                <a16:creationId xmlns:a16="http://schemas.microsoft.com/office/drawing/2014/main" id="{5B05ACFC-82BD-486C-901E-73FCF93DFDE3}"/>
              </a:ext>
            </a:extLst>
          </p:cNvPr>
          <p:cNvCxnSpPr>
            <a:stCxn id="3" idx="3"/>
            <a:endCxn id="2" idx="1"/>
          </p:cNvCxnSpPr>
          <p:nvPr/>
        </p:nvCxnSpPr>
        <p:spPr>
          <a:xfrm flipV="1">
            <a:off x="2938509" y="1691983"/>
            <a:ext cx="2209170" cy="21408"/>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C54877C6-7520-4B4C-BD3F-95C780606D09}"/>
              </a:ext>
            </a:extLst>
          </p:cNvPr>
          <p:cNvCxnSpPr>
            <a:cxnSpLocks/>
          </p:cNvCxnSpPr>
          <p:nvPr/>
        </p:nvCxnSpPr>
        <p:spPr>
          <a:xfrm>
            <a:off x="2434701" y="4569686"/>
            <a:ext cx="0" cy="7368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A3F6607-69E6-4BCB-B056-684B4D0B5B30}"/>
              </a:ext>
            </a:extLst>
          </p:cNvPr>
          <p:cNvCxnSpPr/>
          <p:nvPr/>
        </p:nvCxnSpPr>
        <p:spPr>
          <a:xfrm>
            <a:off x="2617742" y="4704237"/>
            <a:ext cx="0" cy="506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4C72BE9-0989-452F-BB6C-009F3775751B}"/>
              </a:ext>
            </a:extLst>
          </p:cNvPr>
          <p:cNvCxnSpPr>
            <a:cxnSpLocks/>
          </p:cNvCxnSpPr>
          <p:nvPr/>
        </p:nvCxnSpPr>
        <p:spPr>
          <a:xfrm>
            <a:off x="2785511" y="4589564"/>
            <a:ext cx="0" cy="77679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E4EFDA6-3850-4FD8-AC5D-06F2EFDBF789}"/>
              </a:ext>
            </a:extLst>
          </p:cNvPr>
          <p:cNvCxnSpPr>
            <a:cxnSpLocks/>
          </p:cNvCxnSpPr>
          <p:nvPr/>
        </p:nvCxnSpPr>
        <p:spPr>
          <a:xfrm flipH="1">
            <a:off x="3009567" y="4734587"/>
            <a:ext cx="802" cy="571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BF2BDEC-8EB8-48D2-9210-CDECC3525C60}"/>
              </a:ext>
            </a:extLst>
          </p:cNvPr>
          <p:cNvCxnSpPr>
            <a:cxnSpLocks/>
          </p:cNvCxnSpPr>
          <p:nvPr/>
        </p:nvCxnSpPr>
        <p:spPr>
          <a:xfrm flipV="1">
            <a:off x="3010368" y="4957250"/>
            <a:ext cx="1073741" cy="20713"/>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207A949-C765-4654-96C0-8DFDB0CF4970}"/>
              </a:ext>
            </a:extLst>
          </p:cNvPr>
          <p:cNvCxnSpPr/>
          <p:nvPr/>
        </p:nvCxnSpPr>
        <p:spPr>
          <a:xfrm flipV="1">
            <a:off x="3265824" y="3222594"/>
            <a:ext cx="0" cy="1740023"/>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A18DE9E-C631-4313-81E4-F165CBB63766}"/>
              </a:ext>
            </a:extLst>
          </p:cNvPr>
          <p:cNvCxnSpPr>
            <a:cxnSpLocks/>
          </p:cNvCxnSpPr>
          <p:nvPr/>
        </p:nvCxnSpPr>
        <p:spPr>
          <a:xfrm flipH="1">
            <a:off x="2214610" y="3222594"/>
            <a:ext cx="105121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1E1D10A-92C6-4FE0-A625-0984A2F23FDD}"/>
              </a:ext>
            </a:extLst>
          </p:cNvPr>
          <p:cNvCxnSpPr>
            <a:cxnSpLocks/>
          </p:cNvCxnSpPr>
          <p:nvPr/>
        </p:nvCxnSpPr>
        <p:spPr>
          <a:xfrm flipV="1">
            <a:off x="2214609" y="2050742"/>
            <a:ext cx="0" cy="1171852"/>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B5B9967-9ADF-416B-B528-978457947DB7}"/>
              </a:ext>
            </a:extLst>
          </p:cNvPr>
          <p:cNvCxnSpPr>
            <a:cxnSpLocks/>
          </p:cNvCxnSpPr>
          <p:nvPr/>
        </p:nvCxnSpPr>
        <p:spPr>
          <a:xfrm flipH="1">
            <a:off x="970279" y="1691983"/>
            <a:ext cx="42746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0526EF1-8B6C-4229-B148-41FC9A1E44C0}"/>
              </a:ext>
            </a:extLst>
          </p:cNvPr>
          <p:cNvCxnSpPr>
            <a:cxnSpLocks/>
          </p:cNvCxnSpPr>
          <p:nvPr/>
        </p:nvCxnSpPr>
        <p:spPr>
          <a:xfrm>
            <a:off x="956885" y="1685606"/>
            <a:ext cx="14829" cy="3232822"/>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34077535-9565-4244-8174-60F6CD9E5792}"/>
              </a:ext>
            </a:extLst>
          </p:cNvPr>
          <p:cNvCxnSpPr>
            <a:cxnSpLocks/>
          </p:cNvCxnSpPr>
          <p:nvPr/>
        </p:nvCxnSpPr>
        <p:spPr>
          <a:xfrm>
            <a:off x="998737" y="4918428"/>
            <a:ext cx="1435964" cy="0"/>
          </a:xfrm>
          <a:prstGeom prst="line">
            <a:avLst/>
          </a:prstGeom>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62406C23-EBCF-41A7-905B-EAE81E3E442A}"/>
              </a:ext>
            </a:extLst>
          </p:cNvPr>
          <p:cNvSpPr txBox="1"/>
          <p:nvPr/>
        </p:nvSpPr>
        <p:spPr>
          <a:xfrm>
            <a:off x="2889754" y="1443240"/>
            <a:ext cx="768839" cy="276999"/>
          </a:xfrm>
          <a:prstGeom prst="rect">
            <a:avLst/>
          </a:prstGeom>
          <a:noFill/>
        </p:spPr>
        <p:txBody>
          <a:bodyPr wrap="square" rtlCol="0">
            <a:spAutoFit/>
          </a:bodyPr>
          <a:lstStyle/>
          <a:p>
            <a:r>
              <a:rPr lang="en-US" sz="1200" b="1" dirty="0"/>
              <a:t>OUTPUT</a:t>
            </a:r>
            <a:endParaRPr lang="en-US" b="1" dirty="0"/>
          </a:p>
        </p:txBody>
      </p:sp>
      <p:sp>
        <p:nvSpPr>
          <p:cNvPr id="50" name="TextBox 49">
            <a:extLst>
              <a:ext uri="{FF2B5EF4-FFF2-40B4-BE49-F238E27FC236}">
                <a16:creationId xmlns:a16="http://schemas.microsoft.com/office/drawing/2014/main" id="{17C65BA8-0159-4041-ADF6-5E8F563CD8E7}"/>
              </a:ext>
            </a:extLst>
          </p:cNvPr>
          <p:cNvSpPr txBox="1"/>
          <p:nvPr/>
        </p:nvSpPr>
        <p:spPr>
          <a:xfrm rot="16200000">
            <a:off x="2032659" y="2092161"/>
            <a:ext cx="599979" cy="307777"/>
          </a:xfrm>
          <a:prstGeom prst="rect">
            <a:avLst/>
          </a:prstGeom>
          <a:noFill/>
        </p:spPr>
        <p:txBody>
          <a:bodyPr wrap="square" rtlCol="0">
            <a:spAutoFit/>
          </a:bodyPr>
          <a:lstStyle/>
          <a:p>
            <a:r>
              <a:rPr lang="en-US" sz="1400" dirty="0"/>
              <a:t>GND</a:t>
            </a:r>
          </a:p>
        </p:txBody>
      </p:sp>
      <p:sp>
        <p:nvSpPr>
          <p:cNvPr id="51" name="TextBox 50">
            <a:extLst>
              <a:ext uri="{FF2B5EF4-FFF2-40B4-BE49-F238E27FC236}">
                <a16:creationId xmlns:a16="http://schemas.microsoft.com/office/drawing/2014/main" id="{3D62D291-1782-44BC-8268-F25353106748}"/>
              </a:ext>
            </a:extLst>
          </p:cNvPr>
          <p:cNvSpPr txBox="1"/>
          <p:nvPr/>
        </p:nvSpPr>
        <p:spPr>
          <a:xfrm rot="21426333">
            <a:off x="813394" y="1407530"/>
            <a:ext cx="474014" cy="307777"/>
          </a:xfrm>
          <a:prstGeom prst="rect">
            <a:avLst/>
          </a:prstGeom>
          <a:noFill/>
        </p:spPr>
        <p:txBody>
          <a:bodyPr wrap="square" rtlCol="0">
            <a:spAutoFit/>
          </a:bodyPr>
          <a:lstStyle/>
          <a:p>
            <a:r>
              <a:rPr lang="en-US" sz="1400" dirty="0"/>
              <a:t>VCC</a:t>
            </a:r>
          </a:p>
        </p:txBody>
      </p:sp>
      <p:sp>
        <p:nvSpPr>
          <p:cNvPr id="52" name="Rectangle 51">
            <a:extLst>
              <a:ext uri="{FF2B5EF4-FFF2-40B4-BE49-F238E27FC236}">
                <a16:creationId xmlns:a16="http://schemas.microsoft.com/office/drawing/2014/main" id="{4A35801B-AC81-4AB9-8E42-B4480EF6F81D}"/>
              </a:ext>
            </a:extLst>
          </p:cNvPr>
          <p:cNvSpPr/>
          <p:nvPr/>
        </p:nvSpPr>
        <p:spPr>
          <a:xfrm>
            <a:off x="7929204" y="671360"/>
            <a:ext cx="1143167" cy="21321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p>
          <a:p>
            <a:pPr algn="ctr"/>
            <a:r>
              <a:rPr lang="en-US" dirty="0"/>
              <a:t>O</a:t>
            </a:r>
          </a:p>
          <a:p>
            <a:pPr algn="ctr"/>
            <a:r>
              <a:rPr lang="en-US" dirty="0"/>
              <a:t>B</a:t>
            </a:r>
          </a:p>
          <a:p>
            <a:pPr algn="ctr"/>
            <a:r>
              <a:rPr lang="en-US" dirty="0"/>
              <a:t>I</a:t>
            </a:r>
          </a:p>
          <a:p>
            <a:pPr algn="ctr"/>
            <a:r>
              <a:rPr lang="en-US" dirty="0"/>
              <a:t>L</a:t>
            </a:r>
          </a:p>
          <a:p>
            <a:pPr algn="ctr"/>
            <a:r>
              <a:rPr lang="en-US" dirty="0"/>
              <a:t>E</a:t>
            </a:r>
          </a:p>
        </p:txBody>
      </p:sp>
      <p:cxnSp>
        <p:nvCxnSpPr>
          <p:cNvPr id="56" name="Straight Connector 55">
            <a:extLst>
              <a:ext uri="{FF2B5EF4-FFF2-40B4-BE49-F238E27FC236}">
                <a16:creationId xmlns:a16="http://schemas.microsoft.com/office/drawing/2014/main" id="{A3FE57BF-8883-402F-B0B1-6998463096FC}"/>
              </a:ext>
            </a:extLst>
          </p:cNvPr>
          <p:cNvCxnSpPr>
            <a:cxnSpLocks/>
            <a:stCxn id="2" idx="3"/>
          </p:cNvCxnSpPr>
          <p:nvPr/>
        </p:nvCxnSpPr>
        <p:spPr>
          <a:xfrm>
            <a:off x="7408526" y="1691983"/>
            <a:ext cx="630191"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67B38C7F-A89F-4E2F-992B-3675BB702193}"/>
              </a:ext>
            </a:extLst>
          </p:cNvPr>
          <p:cNvSpPr txBox="1"/>
          <p:nvPr/>
        </p:nvSpPr>
        <p:spPr>
          <a:xfrm>
            <a:off x="2214609" y="5524500"/>
            <a:ext cx="1166762" cy="369332"/>
          </a:xfrm>
          <a:prstGeom prst="rect">
            <a:avLst/>
          </a:prstGeom>
          <a:noFill/>
        </p:spPr>
        <p:txBody>
          <a:bodyPr wrap="square" rtlCol="0">
            <a:spAutoFit/>
          </a:bodyPr>
          <a:lstStyle/>
          <a:p>
            <a:r>
              <a:rPr lang="en-US" b="1" dirty="0"/>
              <a:t>BATTERY</a:t>
            </a:r>
          </a:p>
        </p:txBody>
      </p:sp>
      <p:cxnSp>
        <p:nvCxnSpPr>
          <p:cNvPr id="64" name="Straight Connector 63">
            <a:extLst>
              <a:ext uri="{FF2B5EF4-FFF2-40B4-BE49-F238E27FC236}">
                <a16:creationId xmlns:a16="http://schemas.microsoft.com/office/drawing/2014/main" id="{8180E412-617F-4C7B-B4FD-E361F4716A01}"/>
              </a:ext>
            </a:extLst>
          </p:cNvPr>
          <p:cNvCxnSpPr>
            <a:cxnSpLocks/>
            <a:stCxn id="52" idx="2"/>
          </p:cNvCxnSpPr>
          <p:nvPr/>
        </p:nvCxnSpPr>
        <p:spPr>
          <a:xfrm>
            <a:off x="8500788" y="2803475"/>
            <a:ext cx="0" cy="2132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DBCEBA7-A954-4F2B-8F34-9B720A250C53}"/>
              </a:ext>
            </a:extLst>
          </p:cNvPr>
          <p:cNvCxnSpPr/>
          <p:nvPr/>
        </p:nvCxnSpPr>
        <p:spPr>
          <a:xfrm>
            <a:off x="3834784" y="4957250"/>
            <a:ext cx="466532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Connector: Curved 71">
            <a:extLst>
              <a:ext uri="{FF2B5EF4-FFF2-40B4-BE49-F238E27FC236}">
                <a16:creationId xmlns:a16="http://schemas.microsoft.com/office/drawing/2014/main" id="{9A428602-67C3-4F03-91AF-EFFCBE8D9B31}"/>
              </a:ext>
            </a:extLst>
          </p:cNvPr>
          <p:cNvCxnSpPr>
            <a:cxnSpLocks/>
          </p:cNvCxnSpPr>
          <p:nvPr/>
        </p:nvCxnSpPr>
        <p:spPr>
          <a:xfrm flipV="1">
            <a:off x="8954387" y="1376039"/>
            <a:ext cx="1058343" cy="534950"/>
          </a:xfrm>
          <a:prstGeom prst="curvedConnector3">
            <a:avLst>
              <a:gd name="adj1" fmla="val 50000"/>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Connector: Curved 74">
            <a:extLst>
              <a:ext uri="{FF2B5EF4-FFF2-40B4-BE49-F238E27FC236}">
                <a16:creationId xmlns:a16="http://schemas.microsoft.com/office/drawing/2014/main" id="{8AF26E4F-BF06-457C-8D18-75B8EC66965C}"/>
              </a:ext>
            </a:extLst>
          </p:cNvPr>
          <p:cNvCxnSpPr/>
          <p:nvPr/>
        </p:nvCxnSpPr>
        <p:spPr>
          <a:xfrm flipV="1">
            <a:off x="9063900" y="1737417"/>
            <a:ext cx="1033654" cy="624557"/>
          </a:xfrm>
          <a:prstGeom prst="curvedConnector3">
            <a:avLst>
              <a:gd name="adj1" fmla="val 43550"/>
            </a:avLst>
          </a:prstGeom>
          <a:ln>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5253194B-85EA-402E-8EF2-432285A302E3}"/>
              </a:ext>
            </a:extLst>
          </p:cNvPr>
          <p:cNvSpPr txBox="1"/>
          <p:nvPr/>
        </p:nvSpPr>
        <p:spPr>
          <a:xfrm>
            <a:off x="9181884" y="2272367"/>
            <a:ext cx="1143165" cy="923330"/>
          </a:xfrm>
          <a:prstGeom prst="rect">
            <a:avLst/>
          </a:prstGeom>
          <a:noFill/>
        </p:spPr>
        <p:txBody>
          <a:bodyPr wrap="square" rtlCol="0">
            <a:spAutoFit/>
          </a:bodyPr>
          <a:lstStyle/>
          <a:p>
            <a:r>
              <a:rPr lang="en-US" dirty="0"/>
              <a:t>Call on another mobile</a:t>
            </a:r>
          </a:p>
        </p:txBody>
      </p:sp>
      <p:cxnSp>
        <p:nvCxnSpPr>
          <p:cNvPr id="15" name="Straight Connector 14">
            <a:extLst>
              <a:ext uri="{FF2B5EF4-FFF2-40B4-BE49-F238E27FC236}">
                <a16:creationId xmlns:a16="http://schemas.microsoft.com/office/drawing/2014/main" id="{2ABDA92D-924F-40C4-A478-E60DC6FD86D0}"/>
              </a:ext>
            </a:extLst>
          </p:cNvPr>
          <p:cNvCxnSpPr/>
          <p:nvPr/>
        </p:nvCxnSpPr>
        <p:spPr>
          <a:xfrm>
            <a:off x="3381371" y="1544320"/>
            <a:ext cx="4254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04CF9CA-EA4F-49B0-BDCB-8581AB01ED8E}"/>
              </a:ext>
            </a:extLst>
          </p:cNvPr>
          <p:cNvCxnSpPr>
            <a:cxnSpLocks/>
          </p:cNvCxnSpPr>
          <p:nvPr/>
        </p:nvCxnSpPr>
        <p:spPr>
          <a:xfrm flipV="1">
            <a:off x="5180062" y="2309484"/>
            <a:ext cx="1" cy="97369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2735C85B-B070-4EE3-BFF8-6807C472B98B}"/>
              </a:ext>
            </a:extLst>
          </p:cNvPr>
          <p:cNvCxnSpPr>
            <a:stCxn id="2" idx="2"/>
          </p:cNvCxnSpPr>
          <p:nvPr/>
        </p:nvCxnSpPr>
        <p:spPr>
          <a:xfrm>
            <a:off x="6278103" y="2224643"/>
            <a:ext cx="777" cy="1128157"/>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085CB48F-79CF-4BF0-A099-21D84DDE2C27}"/>
              </a:ext>
            </a:extLst>
          </p:cNvPr>
          <p:cNvCxnSpPr/>
          <p:nvPr/>
        </p:nvCxnSpPr>
        <p:spPr>
          <a:xfrm>
            <a:off x="5425440" y="3075723"/>
            <a:ext cx="0" cy="554154"/>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C969EA2-A272-4584-91AB-FB34CABB8CEE}"/>
              </a:ext>
            </a:extLst>
          </p:cNvPr>
          <p:cNvCxnSpPr>
            <a:cxnSpLocks/>
          </p:cNvCxnSpPr>
          <p:nvPr/>
        </p:nvCxnSpPr>
        <p:spPr>
          <a:xfrm>
            <a:off x="5577840" y="3149158"/>
            <a:ext cx="0" cy="40728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D1E7E9B-2408-4C78-B256-F934E23F36D3}"/>
              </a:ext>
            </a:extLst>
          </p:cNvPr>
          <p:cNvCxnSpPr/>
          <p:nvPr/>
        </p:nvCxnSpPr>
        <p:spPr>
          <a:xfrm>
            <a:off x="5770880" y="3075723"/>
            <a:ext cx="0" cy="604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052F637-2CAE-49E1-BE9C-2156F5FDB230}"/>
              </a:ext>
            </a:extLst>
          </p:cNvPr>
          <p:cNvCxnSpPr/>
          <p:nvPr/>
        </p:nvCxnSpPr>
        <p:spPr>
          <a:xfrm>
            <a:off x="5953760" y="3149158"/>
            <a:ext cx="0" cy="407283"/>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01B1927D-B893-415D-88E9-E62A2BD4194F}"/>
              </a:ext>
            </a:extLst>
          </p:cNvPr>
          <p:cNvCxnSpPr/>
          <p:nvPr/>
        </p:nvCxnSpPr>
        <p:spPr>
          <a:xfrm flipH="1">
            <a:off x="5953760" y="3352800"/>
            <a:ext cx="3243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DB5072D-EC5C-4BFA-8257-701AF721423C}"/>
              </a:ext>
            </a:extLst>
          </p:cNvPr>
          <p:cNvCxnSpPr>
            <a:cxnSpLocks/>
          </p:cNvCxnSpPr>
          <p:nvPr/>
        </p:nvCxnSpPr>
        <p:spPr>
          <a:xfrm rot="21426333">
            <a:off x="5147679" y="3276166"/>
            <a:ext cx="277761" cy="0"/>
          </a:xfrm>
          <a:prstGeom prst="line">
            <a:avLst/>
          </a:prstGeom>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E1F22E71-B349-495B-B12A-48D4C4BAD600}"/>
              </a:ext>
            </a:extLst>
          </p:cNvPr>
          <p:cNvSpPr txBox="1"/>
          <p:nvPr/>
        </p:nvSpPr>
        <p:spPr>
          <a:xfrm>
            <a:off x="5147678" y="3683394"/>
            <a:ext cx="1383647" cy="646331"/>
          </a:xfrm>
          <a:prstGeom prst="rect">
            <a:avLst/>
          </a:prstGeom>
          <a:noFill/>
        </p:spPr>
        <p:txBody>
          <a:bodyPr wrap="square" rtlCol="0">
            <a:spAutoFit/>
          </a:bodyPr>
          <a:lstStyle/>
          <a:p>
            <a:r>
              <a:rPr lang="en-US" b="1" dirty="0"/>
              <a:t>BATTERY</a:t>
            </a:r>
          </a:p>
          <a:p>
            <a:endParaRPr lang="en-IN" dirty="0"/>
          </a:p>
        </p:txBody>
      </p:sp>
      <p:cxnSp>
        <p:nvCxnSpPr>
          <p:cNvPr id="60" name="Straight Connector 59">
            <a:extLst>
              <a:ext uri="{FF2B5EF4-FFF2-40B4-BE49-F238E27FC236}">
                <a16:creationId xmlns:a16="http://schemas.microsoft.com/office/drawing/2014/main" id="{BD076FFD-07D0-4846-8C00-7395C36BB05C}"/>
              </a:ext>
            </a:extLst>
          </p:cNvPr>
          <p:cNvCxnSpPr/>
          <p:nvPr/>
        </p:nvCxnSpPr>
        <p:spPr>
          <a:xfrm flipV="1">
            <a:off x="2979524" y="1722333"/>
            <a:ext cx="2209170" cy="21408"/>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BBE0069-2367-46B9-9161-8FC2A55D30FF}"/>
              </a:ext>
            </a:extLst>
          </p:cNvPr>
          <p:cNvCxnSpPr>
            <a:cxnSpLocks/>
          </p:cNvCxnSpPr>
          <p:nvPr/>
        </p:nvCxnSpPr>
        <p:spPr>
          <a:xfrm>
            <a:off x="2475716" y="4600036"/>
            <a:ext cx="0" cy="736846"/>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67EAED77-806E-4527-84A4-B7D8B7FB4D00}"/>
              </a:ext>
            </a:extLst>
          </p:cNvPr>
          <p:cNvCxnSpPr/>
          <p:nvPr/>
        </p:nvCxnSpPr>
        <p:spPr>
          <a:xfrm>
            <a:off x="2658757" y="4734587"/>
            <a:ext cx="0" cy="506027"/>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EBAB1C2-AC9D-4F21-B3C8-606AD80454E7}"/>
              </a:ext>
            </a:extLst>
          </p:cNvPr>
          <p:cNvCxnSpPr>
            <a:cxnSpLocks/>
          </p:cNvCxnSpPr>
          <p:nvPr/>
        </p:nvCxnSpPr>
        <p:spPr>
          <a:xfrm>
            <a:off x="2826526" y="4619914"/>
            <a:ext cx="0" cy="776798"/>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EEA7325-DA22-4A21-A8E1-B857271255EA}"/>
              </a:ext>
            </a:extLst>
          </p:cNvPr>
          <p:cNvCxnSpPr>
            <a:cxnSpLocks/>
          </p:cNvCxnSpPr>
          <p:nvPr/>
        </p:nvCxnSpPr>
        <p:spPr>
          <a:xfrm flipV="1">
            <a:off x="3009567" y="4990979"/>
            <a:ext cx="961066" cy="17162"/>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E7A2EAEE-6629-4FB6-9F64-87D7539D34DE}"/>
              </a:ext>
            </a:extLst>
          </p:cNvPr>
          <p:cNvCxnSpPr/>
          <p:nvPr/>
        </p:nvCxnSpPr>
        <p:spPr>
          <a:xfrm flipV="1">
            <a:off x="3306839" y="3252944"/>
            <a:ext cx="0" cy="17400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A74D359E-C8FA-4437-BD2D-AA1C25BA8647}"/>
              </a:ext>
            </a:extLst>
          </p:cNvPr>
          <p:cNvCxnSpPr>
            <a:cxnSpLocks/>
          </p:cNvCxnSpPr>
          <p:nvPr/>
        </p:nvCxnSpPr>
        <p:spPr>
          <a:xfrm flipV="1">
            <a:off x="2255624" y="2081092"/>
            <a:ext cx="0" cy="1171852"/>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BACD91A3-FB3B-417A-A4A0-C32B4577C1FF}"/>
              </a:ext>
            </a:extLst>
          </p:cNvPr>
          <p:cNvCxnSpPr>
            <a:cxnSpLocks/>
          </p:cNvCxnSpPr>
          <p:nvPr/>
        </p:nvCxnSpPr>
        <p:spPr>
          <a:xfrm>
            <a:off x="997900" y="1715956"/>
            <a:ext cx="14829" cy="3232822"/>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C4F87E28-981C-4611-A38F-F279BF97CA08}"/>
              </a:ext>
            </a:extLst>
          </p:cNvPr>
          <p:cNvCxnSpPr>
            <a:cxnSpLocks/>
          </p:cNvCxnSpPr>
          <p:nvPr/>
        </p:nvCxnSpPr>
        <p:spPr>
          <a:xfrm>
            <a:off x="1039752" y="4948778"/>
            <a:ext cx="143596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BFF0D34A-9045-404A-8515-96FFBCAE7E31}"/>
              </a:ext>
            </a:extLst>
          </p:cNvPr>
          <p:cNvCxnSpPr>
            <a:cxnSpLocks/>
          </p:cNvCxnSpPr>
          <p:nvPr/>
        </p:nvCxnSpPr>
        <p:spPr>
          <a:xfrm>
            <a:off x="8541803" y="2833825"/>
            <a:ext cx="0" cy="2132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F17E421-A551-41F1-B7F5-F829340795C0}"/>
              </a:ext>
            </a:extLst>
          </p:cNvPr>
          <p:cNvCxnSpPr/>
          <p:nvPr/>
        </p:nvCxnSpPr>
        <p:spPr>
          <a:xfrm>
            <a:off x="3875799" y="4987600"/>
            <a:ext cx="466532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49959CA-4496-444A-81E8-D93998BC1A34}"/>
              </a:ext>
            </a:extLst>
          </p:cNvPr>
          <p:cNvCxnSpPr>
            <a:cxnSpLocks/>
          </p:cNvCxnSpPr>
          <p:nvPr/>
        </p:nvCxnSpPr>
        <p:spPr>
          <a:xfrm rot="21426333">
            <a:off x="7435639" y="1691983"/>
            <a:ext cx="63019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9E754C3-E0C3-4ABD-A450-54EF8B62F2BA}"/>
              </a:ext>
            </a:extLst>
          </p:cNvPr>
          <p:cNvCxnSpPr/>
          <p:nvPr/>
        </p:nvCxnSpPr>
        <p:spPr>
          <a:xfrm>
            <a:off x="6305216" y="2224643"/>
            <a:ext cx="777" cy="1128157"/>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0AFCCF4-D018-4BA3-9C1C-7697541C4CFB}"/>
              </a:ext>
            </a:extLst>
          </p:cNvPr>
          <p:cNvCxnSpPr/>
          <p:nvPr/>
        </p:nvCxnSpPr>
        <p:spPr>
          <a:xfrm>
            <a:off x="5452553" y="3075723"/>
            <a:ext cx="0" cy="554154"/>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C7D9BAE-761D-42E5-B709-751B6F693168}"/>
              </a:ext>
            </a:extLst>
          </p:cNvPr>
          <p:cNvCxnSpPr>
            <a:cxnSpLocks/>
          </p:cNvCxnSpPr>
          <p:nvPr/>
        </p:nvCxnSpPr>
        <p:spPr>
          <a:xfrm>
            <a:off x="5604953" y="3149158"/>
            <a:ext cx="0" cy="40728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5AFA95A4-0C84-4EB5-9FCB-AB341B1FD4A8}"/>
              </a:ext>
            </a:extLst>
          </p:cNvPr>
          <p:cNvCxnSpPr/>
          <p:nvPr/>
        </p:nvCxnSpPr>
        <p:spPr>
          <a:xfrm>
            <a:off x="5797993" y="3075723"/>
            <a:ext cx="0" cy="60414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4D258E05-C81A-4358-BB2C-E51A976375A7}"/>
              </a:ext>
            </a:extLst>
          </p:cNvPr>
          <p:cNvCxnSpPr/>
          <p:nvPr/>
        </p:nvCxnSpPr>
        <p:spPr>
          <a:xfrm flipH="1">
            <a:off x="5980873" y="3352800"/>
            <a:ext cx="32434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BF59AA1-DCC6-4CFF-90A4-40DB777E68B0}"/>
              </a:ext>
            </a:extLst>
          </p:cNvPr>
          <p:cNvCxnSpPr>
            <a:cxnSpLocks/>
          </p:cNvCxnSpPr>
          <p:nvPr/>
        </p:nvCxnSpPr>
        <p:spPr>
          <a:xfrm flipV="1">
            <a:off x="5215082" y="2195384"/>
            <a:ext cx="1" cy="1118144"/>
          </a:xfrm>
          <a:prstGeom prst="line">
            <a:avLst/>
          </a:prstGeom>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30B56BD3-0491-4997-885B-5ACF431AFEC0}"/>
              </a:ext>
            </a:extLst>
          </p:cNvPr>
          <p:cNvCxnSpPr/>
          <p:nvPr/>
        </p:nvCxnSpPr>
        <p:spPr>
          <a:xfrm>
            <a:off x="2979524" y="4723688"/>
            <a:ext cx="0" cy="60229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0211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BCD89E4-A99D-435C-842D-6DF77171BBB1}"/>
              </a:ext>
            </a:extLst>
          </p:cNvPr>
          <p:cNvSpPr txBox="1"/>
          <p:nvPr/>
        </p:nvSpPr>
        <p:spPr>
          <a:xfrm>
            <a:off x="863600" y="294640"/>
            <a:ext cx="8869680" cy="1015663"/>
          </a:xfrm>
          <a:prstGeom prst="rect">
            <a:avLst/>
          </a:prstGeom>
          <a:noFill/>
        </p:spPr>
        <p:txBody>
          <a:bodyPr wrap="square" rtlCol="0">
            <a:spAutoFit/>
          </a:bodyPr>
          <a:lstStyle/>
          <a:p>
            <a:r>
              <a:rPr lang="en-IN" sz="6000" b="1" spc="750" dirty="0">
                <a:solidFill>
                  <a:schemeClr val="bg1"/>
                </a:solidFill>
              </a:rPr>
              <a:t>WORKING</a:t>
            </a:r>
          </a:p>
        </p:txBody>
      </p:sp>
      <p:sp>
        <p:nvSpPr>
          <p:cNvPr id="9" name="TextBox 8">
            <a:extLst>
              <a:ext uri="{FF2B5EF4-FFF2-40B4-BE49-F238E27FC236}">
                <a16:creationId xmlns:a16="http://schemas.microsoft.com/office/drawing/2014/main" id="{D2A6BD49-6F7A-4C0D-B102-ADB4583BCE37}"/>
              </a:ext>
            </a:extLst>
          </p:cNvPr>
          <p:cNvSpPr txBox="1"/>
          <p:nvPr/>
        </p:nvSpPr>
        <p:spPr>
          <a:xfrm>
            <a:off x="553720" y="2052320"/>
            <a:ext cx="11084560" cy="3046988"/>
          </a:xfrm>
          <a:prstGeom prst="rect">
            <a:avLst/>
          </a:prstGeom>
          <a:noFill/>
        </p:spPr>
        <p:txBody>
          <a:bodyPr wrap="square" rtlCol="0">
            <a:spAutoFit/>
          </a:bodyPr>
          <a:lstStyle/>
          <a:p>
            <a:pPr marL="285750" indent="-285750">
              <a:buClr>
                <a:schemeClr val="bg1"/>
              </a:buClr>
              <a:buFont typeface="Wingdings" panose="05000000000000000000" pitchFamily="2" charset="2"/>
              <a:buChar char="Ø"/>
            </a:pPr>
            <a:r>
              <a:rPr lang="en-IN" sz="2400" dirty="0">
                <a:solidFill>
                  <a:schemeClr val="bg1"/>
                </a:solidFill>
              </a:rPr>
              <a:t>Input will be taken by Infra-Red sensor.  Arduino will receive input from IR.</a:t>
            </a:r>
          </a:p>
          <a:p>
            <a:pPr marL="285750" indent="-285750">
              <a:buClr>
                <a:schemeClr val="bg1"/>
              </a:buClr>
              <a:buFont typeface="Wingdings" panose="05000000000000000000" pitchFamily="2" charset="2"/>
              <a:buChar char="Ø"/>
            </a:pPr>
            <a:endParaRPr lang="en-IN" sz="2400" dirty="0">
              <a:solidFill>
                <a:schemeClr val="bg1"/>
              </a:solidFill>
            </a:endParaRPr>
          </a:p>
          <a:p>
            <a:pPr marL="285750" indent="-285750">
              <a:buClr>
                <a:schemeClr val="bg1"/>
              </a:buClr>
              <a:buFont typeface="Wingdings" panose="05000000000000000000" pitchFamily="2" charset="2"/>
              <a:buChar char="Ø"/>
            </a:pPr>
            <a:r>
              <a:rPr lang="en-IN" sz="2400" dirty="0">
                <a:solidFill>
                  <a:schemeClr val="bg1"/>
                </a:solidFill>
              </a:rPr>
              <a:t> Arduino will process the input as per the designed program .</a:t>
            </a:r>
          </a:p>
          <a:p>
            <a:pPr marL="285750" indent="-285750">
              <a:buClr>
                <a:schemeClr val="bg1"/>
              </a:buClr>
              <a:buFont typeface="Wingdings" panose="05000000000000000000" pitchFamily="2" charset="2"/>
              <a:buChar char="Ø"/>
            </a:pPr>
            <a:endParaRPr lang="en-IN" sz="2400" dirty="0">
              <a:solidFill>
                <a:schemeClr val="bg1"/>
              </a:solidFill>
            </a:endParaRPr>
          </a:p>
          <a:p>
            <a:pPr marL="285750" indent="-285750">
              <a:buClr>
                <a:schemeClr val="bg1"/>
              </a:buClr>
              <a:buFont typeface="Wingdings" panose="05000000000000000000" pitchFamily="2" charset="2"/>
              <a:buChar char="Ø"/>
            </a:pPr>
            <a:r>
              <a:rPr lang="en-IN" sz="2400" dirty="0">
                <a:solidFill>
                  <a:schemeClr val="bg1"/>
                </a:solidFill>
              </a:rPr>
              <a:t>As per the received output from the Arduino , mobile will give message to the connected device (owner) .</a:t>
            </a:r>
          </a:p>
          <a:p>
            <a:pPr>
              <a:buClr>
                <a:schemeClr val="bg1"/>
              </a:buClr>
            </a:pPr>
            <a:endParaRPr lang="en-IN" sz="2400" dirty="0">
              <a:solidFill>
                <a:schemeClr val="bg1"/>
              </a:solidFill>
            </a:endParaRPr>
          </a:p>
          <a:p>
            <a:pPr>
              <a:buClr>
                <a:schemeClr val="bg1"/>
              </a:buClr>
            </a:pPr>
            <a:endParaRPr lang="en-IN" sz="2400" dirty="0">
              <a:solidFill>
                <a:schemeClr val="bg1"/>
              </a:solidFill>
            </a:endParaRPr>
          </a:p>
        </p:txBody>
      </p:sp>
    </p:spTree>
    <p:extLst>
      <p:ext uri="{BB962C8B-B14F-4D97-AF65-F5344CB8AC3E}">
        <p14:creationId xmlns:p14="http://schemas.microsoft.com/office/powerpoint/2010/main" val="833289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2CAE9E8-EE8E-47FC-B253-F90A3CBE0A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4956"/>
            <a:ext cx="12245608" cy="6892956"/>
          </a:xfrm>
          <a:prstGeom prst="rect">
            <a:avLst/>
          </a:prstGeom>
        </p:spPr>
      </p:pic>
      <p:sp>
        <p:nvSpPr>
          <p:cNvPr id="3" name="TextBox 2">
            <a:extLst>
              <a:ext uri="{FF2B5EF4-FFF2-40B4-BE49-F238E27FC236}">
                <a16:creationId xmlns:a16="http://schemas.microsoft.com/office/drawing/2014/main" id="{E8C9C35D-0C52-4ECD-81B6-17E5E7347BC0}"/>
              </a:ext>
            </a:extLst>
          </p:cNvPr>
          <p:cNvSpPr txBox="1"/>
          <p:nvPr/>
        </p:nvSpPr>
        <p:spPr>
          <a:xfrm rot="20023057">
            <a:off x="1450232" y="2350213"/>
            <a:ext cx="8167142" cy="1862048"/>
          </a:xfrm>
          <a:prstGeom prst="rect">
            <a:avLst/>
          </a:prstGeom>
          <a:noFill/>
        </p:spPr>
        <p:txBody>
          <a:bodyPr wrap="square" rtlCol="0">
            <a:spAutoFit/>
          </a:bodyPr>
          <a:lstStyle/>
          <a:p>
            <a:r>
              <a:rPr lang="en-IN" sz="11500" dirty="0">
                <a:solidFill>
                  <a:schemeClr val="bg1"/>
                </a:solidFill>
              </a:rPr>
              <a:t>Applications</a:t>
            </a:r>
          </a:p>
        </p:txBody>
      </p:sp>
    </p:spTree>
    <p:extLst>
      <p:ext uri="{BB962C8B-B14F-4D97-AF65-F5344CB8AC3E}">
        <p14:creationId xmlns:p14="http://schemas.microsoft.com/office/powerpoint/2010/main" val="3882108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154C1A-9D74-4B25-99A5-AC278FB75C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103"/>
            <a:ext cx="12192000" cy="6856718"/>
          </a:xfrm>
          <a:prstGeom prst="rect">
            <a:avLst/>
          </a:prstGeom>
        </p:spPr>
      </p:pic>
      <p:sp>
        <p:nvSpPr>
          <p:cNvPr id="4" name="TextBox 3">
            <a:extLst>
              <a:ext uri="{FF2B5EF4-FFF2-40B4-BE49-F238E27FC236}">
                <a16:creationId xmlns:a16="http://schemas.microsoft.com/office/drawing/2014/main" id="{7ED7F7C8-4129-44D4-9010-85240597BE9E}"/>
              </a:ext>
            </a:extLst>
          </p:cNvPr>
          <p:cNvSpPr txBox="1"/>
          <p:nvPr/>
        </p:nvSpPr>
        <p:spPr>
          <a:xfrm>
            <a:off x="5927834" y="882870"/>
            <a:ext cx="5307724" cy="707886"/>
          </a:xfrm>
          <a:prstGeom prst="rect">
            <a:avLst/>
          </a:prstGeom>
          <a:noFill/>
        </p:spPr>
        <p:txBody>
          <a:bodyPr wrap="square" rtlCol="0">
            <a:spAutoFit/>
          </a:bodyPr>
          <a:lstStyle/>
          <a:p>
            <a:r>
              <a:rPr lang="en-IN" sz="4000" b="1" dirty="0">
                <a:solidFill>
                  <a:srgbClr val="B6FFFF"/>
                </a:solidFill>
              </a:rPr>
              <a:t>BANK LOCKER SECURITY</a:t>
            </a:r>
          </a:p>
        </p:txBody>
      </p:sp>
    </p:spTree>
    <p:extLst>
      <p:ext uri="{BB962C8B-B14F-4D97-AF65-F5344CB8AC3E}">
        <p14:creationId xmlns:p14="http://schemas.microsoft.com/office/powerpoint/2010/main" val="2902788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4AB97D-D163-41BD-8C86-077737236B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83A3813B-1B29-4B2A-A838-C37A3CD4841C}"/>
              </a:ext>
            </a:extLst>
          </p:cNvPr>
          <p:cNvSpPr txBox="1"/>
          <p:nvPr/>
        </p:nvSpPr>
        <p:spPr>
          <a:xfrm>
            <a:off x="105104" y="273269"/>
            <a:ext cx="6190592" cy="923330"/>
          </a:xfrm>
          <a:prstGeom prst="rect">
            <a:avLst/>
          </a:prstGeom>
          <a:noFill/>
        </p:spPr>
        <p:txBody>
          <a:bodyPr wrap="square" rtlCol="0">
            <a:spAutoFit/>
          </a:bodyPr>
          <a:lstStyle/>
          <a:p>
            <a:r>
              <a:rPr lang="en-IN" sz="5400" b="1" dirty="0">
                <a:solidFill>
                  <a:srgbClr val="4816C6"/>
                </a:solidFill>
              </a:rPr>
              <a:t>HOME SECURITY</a:t>
            </a:r>
          </a:p>
        </p:txBody>
      </p:sp>
    </p:spTree>
    <p:extLst>
      <p:ext uri="{BB962C8B-B14F-4D97-AF65-F5344CB8AC3E}">
        <p14:creationId xmlns:p14="http://schemas.microsoft.com/office/powerpoint/2010/main" val="38238647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BEA347-85CE-4C5E-9C2E-45DF86D4D1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75A7E5D4-D3AF-423B-9474-D01CD132256C}"/>
              </a:ext>
            </a:extLst>
          </p:cNvPr>
          <p:cNvSpPr txBox="1"/>
          <p:nvPr/>
        </p:nvSpPr>
        <p:spPr>
          <a:xfrm>
            <a:off x="4288220" y="683172"/>
            <a:ext cx="6453352" cy="830997"/>
          </a:xfrm>
          <a:prstGeom prst="rect">
            <a:avLst/>
          </a:prstGeom>
          <a:noFill/>
        </p:spPr>
        <p:txBody>
          <a:bodyPr wrap="square" rtlCol="0">
            <a:spAutoFit/>
          </a:bodyPr>
          <a:lstStyle/>
          <a:p>
            <a:r>
              <a:rPr lang="en-IN" sz="4800" dirty="0">
                <a:solidFill>
                  <a:srgbClr val="FFFF00"/>
                </a:solidFill>
              </a:rPr>
              <a:t>AUTOMOBILES SECURITY</a:t>
            </a:r>
          </a:p>
        </p:txBody>
      </p:sp>
    </p:spTree>
    <p:extLst>
      <p:ext uri="{BB962C8B-B14F-4D97-AF65-F5344CB8AC3E}">
        <p14:creationId xmlns:p14="http://schemas.microsoft.com/office/powerpoint/2010/main" val="2611984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D209F6D-9BC8-4405-B39F-08C1A456B1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2" name="Title 1">
            <a:extLst>
              <a:ext uri="{FF2B5EF4-FFF2-40B4-BE49-F238E27FC236}">
                <a16:creationId xmlns:a16="http://schemas.microsoft.com/office/drawing/2014/main" id="{A2E1D0A6-E401-4A30-8139-C98D68551628}"/>
              </a:ext>
            </a:extLst>
          </p:cNvPr>
          <p:cNvSpPr>
            <a:spLocks noGrp="1"/>
          </p:cNvSpPr>
          <p:nvPr>
            <p:ph type="title"/>
          </p:nvPr>
        </p:nvSpPr>
        <p:spPr>
          <a:xfrm>
            <a:off x="1097280" y="2121877"/>
            <a:ext cx="10058400" cy="1465385"/>
          </a:xfrm>
        </p:spPr>
        <p:txBody>
          <a:bodyPr>
            <a:normAutofit/>
          </a:bodyPr>
          <a:lstStyle/>
          <a:p>
            <a:pPr algn="ctr"/>
            <a:r>
              <a:rPr lang="en-IN" sz="9600" dirty="0">
                <a:solidFill>
                  <a:schemeClr val="bg1"/>
                </a:solidFill>
              </a:rPr>
              <a:t>THANKS</a:t>
            </a:r>
          </a:p>
        </p:txBody>
      </p:sp>
    </p:spTree>
    <p:extLst>
      <p:ext uri="{BB962C8B-B14F-4D97-AF65-F5344CB8AC3E}">
        <p14:creationId xmlns:p14="http://schemas.microsoft.com/office/powerpoint/2010/main" val="3332390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5BBBB">
            <a:alpha val="90000"/>
          </a:srgbClr>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04D981-3118-4240-8EC8-1CD1408598B0}"/>
              </a:ext>
            </a:extLst>
          </p:cNvPr>
          <p:cNvSpPr txBox="1"/>
          <p:nvPr/>
        </p:nvSpPr>
        <p:spPr>
          <a:xfrm>
            <a:off x="691661" y="328246"/>
            <a:ext cx="10621107" cy="830997"/>
          </a:xfrm>
          <a:prstGeom prst="rect">
            <a:avLst/>
          </a:prstGeom>
          <a:noFill/>
        </p:spPr>
        <p:txBody>
          <a:bodyPr wrap="square" rtlCol="0">
            <a:spAutoFit/>
          </a:bodyPr>
          <a:lstStyle/>
          <a:p>
            <a:r>
              <a:rPr lang="en-IN" sz="4800" dirty="0">
                <a:solidFill>
                  <a:schemeClr val="bg1"/>
                </a:solidFill>
              </a:rPr>
              <a:t>NEED?</a:t>
            </a:r>
          </a:p>
        </p:txBody>
      </p:sp>
      <p:sp>
        <p:nvSpPr>
          <p:cNvPr id="3" name="TextBox 2">
            <a:extLst>
              <a:ext uri="{FF2B5EF4-FFF2-40B4-BE49-F238E27FC236}">
                <a16:creationId xmlns:a16="http://schemas.microsoft.com/office/drawing/2014/main" id="{96DD4645-C5C4-4092-8F2D-C0F9F5F49170}"/>
              </a:ext>
            </a:extLst>
          </p:cNvPr>
          <p:cNvSpPr txBox="1"/>
          <p:nvPr/>
        </p:nvSpPr>
        <p:spPr>
          <a:xfrm>
            <a:off x="762000" y="2098431"/>
            <a:ext cx="9906000" cy="3416320"/>
          </a:xfrm>
          <a:prstGeom prst="rect">
            <a:avLst/>
          </a:prstGeom>
          <a:noFill/>
        </p:spPr>
        <p:txBody>
          <a:bodyPr wrap="square" rtlCol="0">
            <a:spAutoFit/>
          </a:bodyPr>
          <a:lstStyle/>
          <a:p>
            <a:r>
              <a:rPr lang="en-US" sz="3600" dirty="0">
                <a:solidFill>
                  <a:schemeClr val="bg1"/>
                </a:solidFill>
              </a:rPr>
              <a:t>Security is a big challenge everywhere because thefts are increasing day by day owing to the unsafe and insecure security systems in homes, commercial complexes and industries. Several conventional technologies are available to keep home properties safe from intruders</a:t>
            </a:r>
            <a:endParaRPr lang="en-IN" sz="3600" dirty="0">
              <a:solidFill>
                <a:schemeClr val="bg1"/>
              </a:solidFill>
            </a:endParaRPr>
          </a:p>
        </p:txBody>
      </p:sp>
    </p:spTree>
    <p:extLst>
      <p:ext uri="{BB962C8B-B14F-4D97-AF65-F5344CB8AC3E}">
        <p14:creationId xmlns:p14="http://schemas.microsoft.com/office/powerpoint/2010/main" val="1053213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E1670BD-6538-423F-A92E-847FCD329A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3619449-6790-48E3-8694-50D84FF214AE}"/>
              </a:ext>
            </a:extLst>
          </p:cNvPr>
          <p:cNvSpPr>
            <a:spLocks noGrp="1"/>
          </p:cNvSpPr>
          <p:nvPr>
            <p:ph type="ctrTitle"/>
          </p:nvPr>
        </p:nvSpPr>
        <p:spPr>
          <a:xfrm>
            <a:off x="1097280" y="4677508"/>
            <a:ext cx="10058400" cy="1143000"/>
          </a:xfrm>
        </p:spPr>
        <p:txBody>
          <a:bodyPr>
            <a:normAutofit/>
          </a:bodyPr>
          <a:lstStyle/>
          <a:p>
            <a:r>
              <a:rPr lang="en-IN" dirty="0">
                <a:solidFill>
                  <a:srgbClr val="FFFF00"/>
                </a:solidFill>
              </a:rPr>
              <a:t>COMPONENTS </a:t>
            </a:r>
          </a:p>
        </p:txBody>
      </p:sp>
    </p:spTree>
    <p:extLst>
      <p:ext uri="{BB962C8B-B14F-4D97-AF65-F5344CB8AC3E}">
        <p14:creationId xmlns:p14="http://schemas.microsoft.com/office/powerpoint/2010/main" val="684402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28E7584-9392-4943-91ED-23592C493CD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1267" y="197293"/>
            <a:ext cx="7122942" cy="4269200"/>
          </a:xfrm>
        </p:spPr>
      </p:pic>
      <p:sp>
        <p:nvSpPr>
          <p:cNvPr id="2" name="Title 1">
            <a:extLst>
              <a:ext uri="{FF2B5EF4-FFF2-40B4-BE49-F238E27FC236}">
                <a16:creationId xmlns:a16="http://schemas.microsoft.com/office/drawing/2014/main" id="{E581D629-A995-45CC-947B-2B6C3E25BE76}"/>
              </a:ext>
            </a:extLst>
          </p:cNvPr>
          <p:cNvSpPr>
            <a:spLocks noGrp="1"/>
          </p:cNvSpPr>
          <p:nvPr>
            <p:ph type="title"/>
          </p:nvPr>
        </p:nvSpPr>
        <p:spPr>
          <a:xfrm>
            <a:off x="8159262" y="286603"/>
            <a:ext cx="2996417" cy="1450757"/>
          </a:xfrm>
        </p:spPr>
        <p:txBody>
          <a:bodyPr/>
          <a:lstStyle/>
          <a:p>
            <a:r>
              <a:rPr lang="en-IN" dirty="0">
                <a:solidFill>
                  <a:schemeClr val="tx1"/>
                </a:solidFill>
              </a:rPr>
              <a:t>IR Sensor</a:t>
            </a:r>
          </a:p>
        </p:txBody>
      </p:sp>
      <p:sp>
        <p:nvSpPr>
          <p:cNvPr id="7" name="TextBox 6">
            <a:extLst>
              <a:ext uri="{FF2B5EF4-FFF2-40B4-BE49-F238E27FC236}">
                <a16:creationId xmlns:a16="http://schemas.microsoft.com/office/drawing/2014/main" id="{93BBC819-9CB7-49A7-BC09-04A0E7A28602}"/>
              </a:ext>
            </a:extLst>
          </p:cNvPr>
          <p:cNvSpPr txBox="1"/>
          <p:nvPr/>
        </p:nvSpPr>
        <p:spPr>
          <a:xfrm>
            <a:off x="7924800" y="2239108"/>
            <a:ext cx="3892062" cy="4154984"/>
          </a:xfrm>
          <a:prstGeom prst="rect">
            <a:avLst/>
          </a:prstGeom>
          <a:noFill/>
        </p:spPr>
        <p:txBody>
          <a:bodyPr wrap="square" rtlCol="0">
            <a:spAutoFit/>
          </a:bodyPr>
          <a:lstStyle/>
          <a:p>
            <a:r>
              <a:rPr lang="en-US" sz="2400" dirty="0">
                <a:solidFill>
                  <a:schemeClr val="bg1"/>
                </a:solidFill>
              </a:rPr>
              <a:t>An </a:t>
            </a:r>
            <a:r>
              <a:rPr lang="en-US" sz="2400" b="1" dirty="0">
                <a:solidFill>
                  <a:schemeClr val="bg1"/>
                </a:solidFill>
              </a:rPr>
              <a:t>infrared sensor</a:t>
            </a:r>
            <a:r>
              <a:rPr lang="en-US" sz="2400" dirty="0">
                <a:solidFill>
                  <a:schemeClr val="bg1"/>
                </a:solidFill>
              </a:rPr>
              <a:t> is an electronic device, that emits in order to sense some aspects of the surroundings. An </a:t>
            </a:r>
            <a:r>
              <a:rPr lang="en-US" sz="2400" b="1" dirty="0">
                <a:solidFill>
                  <a:schemeClr val="bg1"/>
                </a:solidFill>
              </a:rPr>
              <a:t>IR sensor</a:t>
            </a:r>
            <a:r>
              <a:rPr lang="en-US" sz="2400" dirty="0">
                <a:solidFill>
                  <a:schemeClr val="bg1"/>
                </a:solidFill>
              </a:rPr>
              <a:t> can measure the heat of an object as well as detects the motion.These types of </a:t>
            </a:r>
            <a:r>
              <a:rPr lang="en-US" sz="2400" b="1" dirty="0">
                <a:solidFill>
                  <a:schemeClr val="bg1"/>
                </a:solidFill>
              </a:rPr>
              <a:t>sensors</a:t>
            </a:r>
            <a:r>
              <a:rPr lang="en-US" sz="2400" dirty="0">
                <a:solidFill>
                  <a:schemeClr val="bg1"/>
                </a:solidFill>
              </a:rPr>
              <a:t> measures only </a:t>
            </a:r>
            <a:r>
              <a:rPr lang="en-US" sz="2400" b="1" dirty="0">
                <a:solidFill>
                  <a:schemeClr val="bg1"/>
                </a:solidFill>
              </a:rPr>
              <a:t>infrared</a:t>
            </a:r>
            <a:r>
              <a:rPr lang="en-US" sz="2400" dirty="0">
                <a:solidFill>
                  <a:schemeClr val="bg1"/>
                </a:solidFill>
              </a:rPr>
              <a:t> radiation, rather than emitting it that is called as a passive </a:t>
            </a:r>
            <a:r>
              <a:rPr lang="en-US" sz="2400" b="1" dirty="0">
                <a:solidFill>
                  <a:schemeClr val="bg1"/>
                </a:solidFill>
              </a:rPr>
              <a:t>IR sensor</a:t>
            </a:r>
            <a:r>
              <a:rPr lang="en-US" sz="2400" dirty="0">
                <a:solidFill>
                  <a:schemeClr val="bg1"/>
                </a:solidFill>
              </a:rPr>
              <a:t>.</a:t>
            </a:r>
            <a:endParaRPr lang="en-IN" sz="2400" dirty="0">
              <a:solidFill>
                <a:schemeClr val="bg1"/>
              </a:solidFill>
            </a:endParaRPr>
          </a:p>
        </p:txBody>
      </p:sp>
    </p:spTree>
    <p:extLst>
      <p:ext uri="{BB962C8B-B14F-4D97-AF65-F5344CB8AC3E}">
        <p14:creationId xmlns:p14="http://schemas.microsoft.com/office/powerpoint/2010/main" val="2853292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E4DA13-CAE9-45E0-89CC-2B59635D71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9908" y="433752"/>
            <a:ext cx="5345723" cy="3317632"/>
          </a:xfrm>
          <a:prstGeom prst="rect">
            <a:avLst/>
          </a:prstGeom>
        </p:spPr>
      </p:pic>
      <p:sp>
        <p:nvSpPr>
          <p:cNvPr id="4" name="TextBox 3">
            <a:extLst>
              <a:ext uri="{FF2B5EF4-FFF2-40B4-BE49-F238E27FC236}">
                <a16:creationId xmlns:a16="http://schemas.microsoft.com/office/drawing/2014/main" id="{D18A16FA-105F-4236-9E26-E5BAF98CA067}"/>
              </a:ext>
            </a:extLst>
          </p:cNvPr>
          <p:cNvSpPr txBox="1"/>
          <p:nvPr/>
        </p:nvSpPr>
        <p:spPr>
          <a:xfrm>
            <a:off x="6611815" y="715107"/>
            <a:ext cx="5181600" cy="1015663"/>
          </a:xfrm>
          <a:prstGeom prst="rect">
            <a:avLst/>
          </a:prstGeom>
          <a:noFill/>
        </p:spPr>
        <p:txBody>
          <a:bodyPr wrap="square" rtlCol="0">
            <a:spAutoFit/>
          </a:bodyPr>
          <a:lstStyle/>
          <a:p>
            <a:r>
              <a:rPr lang="en-IN" sz="6000" dirty="0"/>
              <a:t>ARDUINO UNO</a:t>
            </a:r>
          </a:p>
        </p:txBody>
      </p:sp>
      <p:sp>
        <p:nvSpPr>
          <p:cNvPr id="5" name="TextBox 4">
            <a:extLst>
              <a:ext uri="{FF2B5EF4-FFF2-40B4-BE49-F238E27FC236}">
                <a16:creationId xmlns:a16="http://schemas.microsoft.com/office/drawing/2014/main" id="{CEF07D16-83D0-4302-A1F7-BA52FE399DCC}"/>
              </a:ext>
            </a:extLst>
          </p:cNvPr>
          <p:cNvSpPr txBox="1"/>
          <p:nvPr/>
        </p:nvSpPr>
        <p:spPr>
          <a:xfrm>
            <a:off x="6799385" y="2092568"/>
            <a:ext cx="4724400" cy="3539430"/>
          </a:xfrm>
          <a:prstGeom prst="rect">
            <a:avLst/>
          </a:prstGeom>
          <a:noFill/>
        </p:spPr>
        <p:txBody>
          <a:bodyPr wrap="square" rtlCol="0">
            <a:spAutoFit/>
          </a:bodyPr>
          <a:lstStyle/>
          <a:p>
            <a:r>
              <a:rPr lang="en-IN" sz="3200" dirty="0"/>
              <a:t>Arduino uno is an open source electronic platform based on easy to use hardware and software. It’s intended for anyone making interactive projects.</a:t>
            </a:r>
          </a:p>
        </p:txBody>
      </p:sp>
    </p:spTree>
    <p:extLst>
      <p:ext uri="{BB962C8B-B14F-4D97-AF65-F5344CB8AC3E}">
        <p14:creationId xmlns:p14="http://schemas.microsoft.com/office/powerpoint/2010/main" val="3604323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6CCF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947834-B269-4175-9FD3-F3780D1F38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6560" y="489870"/>
            <a:ext cx="4923130" cy="2769260"/>
          </a:xfrm>
          <a:prstGeom prst="rect">
            <a:avLst/>
          </a:prstGeom>
        </p:spPr>
      </p:pic>
      <p:sp>
        <p:nvSpPr>
          <p:cNvPr id="6" name="TextBox 5">
            <a:extLst>
              <a:ext uri="{FF2B5EF4-FFF2-40B4-BE49-F238E27FC236}">
                <a16:creationId xmlns:a16="http://schemas.microsoft.com/office/drawing/2014/main" id="{A479639F-BABE-4BF8-A26A-2FEB6C682397}"/>
              </a:ext>
            </a:extLst>
          </p:cNvPr>
          <p:cNvSpPr txBox="1"/>
          <p:nvPr/>
        </p:nvSpPr>
        <p:spPr>
          <a:xfrm>
            <a:off x="7213600" y="605697"/>
            <a:ext cx="5161280" cy="830997"/>
          </a:xfrm>
          <a:prstGeom prst="rect">
            <a:avLst/>
          </a:prstGeom>
          <a:noFill/>
        </p:spPr>
        <p:txBody>
          <a:bodyPr wrap="square" rtlCol="0">
            <a:spAutoFit/>
          </a:bodyPr>
          <a:lstStyle/>
          <a:p>
            <a:r>
              <a:rPr lang="en-IN" sz="4800" dirty="0"/>
              <a:t>MOBILE </a:t>
            </a:r>
          </a:p>
        </p:txBody>
      </p:sp>
      <p:sp>
        <p:nvSpPr>
          <p:cNvPr id="7" name="TextBox 6">
            <a:extLst>
              <a:ext uri="{FF2B5EF4-FFF2-40B4-BE49-F238E27FC236}">
                <a16:creationId xmlns:a16="http://schemas.microsoft.com/office/drawing/2014/main" id="{A7DD0B7C-391A-4FD1-B86B-BFBF476B868F}"/>
              </a:ext>
            </a:extLst>
          </p:cNvPr>
          <p:cNvSpPr txBox="1"/>
          <p:nvPr/>
        </p:nvSpPr>
        <p:spPr>
          <a:xfrm>
            <a:off x="5887720" y="1612890"/>
            <a:ext cx="5466080" cy="523220"/>
          </a:xfrm>
          <a:prstGeom prst="rect">
            <a:avLst/>
          </a:prstGeom>
          <a:noFill/>
        </p:spPr>
        <p:txBody>
          <a:bodyPr wrap="square" rtlCol="0">
            <a:spAutoFit/>
          </a:bodyPr>
          <a:lstStyle/>
          <a:p>
            <a:r>
              <a:rPr lang="en-IN" sz="2800" dirty="0">
                <a:latin typeface="Forte" panose="03060902040502070203" pitchFamily="66" charset="0"/>
              </a:rPr>
              <a:t>As an alternative of GSM module</a:t>
            </a:r>
          </a:p>
        </p:txBody>
      </p:sp>
      <p:sp>
        <p:nvSpPr>
          <p:cNvPr id="8" name="TextBox 7">
            <a:extLst>
              <a:ext uri="{FF2B5EF4-FFF2-40B4-BE49-F238E27FC236}">
                <a16:creationId xmlns:a16="http://schemas.microsoft.com/office/drawing/2014/main" id="{ADF0AEC1-BEC9-4C0B-8D6D-37A208784EC4}"/>
              </a:ext>
            </a:extLst>
          </p:cNvPr>
          <p:cNvSpPr txBox="1"/>
          <p:nvPr/>
        </p:nvSpPr>
        <p:spPr>
          <a:xfrm>
            <a:off x="6024880" y="2763520"/>
            <a:ext cx="5370170" cy="3046988"/>
          </a:xfrm>
          <a:prstGeom prst="rect">
            <a:avLst/>
          </a:prstGeom>
          <a:noFill/>
        </p:spPr>
        <p:txBody>
          <a:bodyPr wrap="square" rtlCol="0">
            <a:spAutoFit/>
          </a:bodyPr>
          <a:lstStyle/>
          <a:p>
            <a:r>
              <a:rPr lang="en-US" sz="2400" dirty="0">
                <a:solidFill>
                  <a:srgbClr val="FF0000"/>
                </a:solidFill>
                <a:hlinkClick r:id="rId3">
                  <a:extLst>
                    <a:ext uri="{A12FA001-AC4F-418D-AE19-62706E023703}">
                      <ahyp:hlinkClr xmlns:ahyp="http://schemas.microsoft.com/office/drawing/2018/hyperlinkcolor" val="tx"/>
                    </a:ext>
                  </a:extLst>
                </a:hlinkClick>
              </a:rPr>
              <a:t>GSM modem</a:t>
            </a:r>
            <a:r>
              <a:rPr lang="en-US" sz="2400" dirty="0"/>
              <a:t> allows the device to communicate over the mobile network through calls, SMS and MMS messages . It consists of a  </a:t>
            </a:r>
            <a:r>
              <a:rPr lang="en-US" sz="2400" dirty="0">
                <a:solidFill>
                  <a:srgbClr val="FF0000"/>
                </a:solidFill>
                <a:hlinkClick r:id="rId4">
                  <a:extLst>
                    <a:ext uri="{A12FA001-AC4F-418D-AE19-62706E023703}">
                      <ahyp:hlinkClr xmlns:ahyp="http://schemas.microsoft.com/office/drawing/2018/hyperlinkcolor" val="tx"/>
                    </a:ext>
                  </a:extLst>
                </a:hlinkClick>
              </a:rPr>
              <a:t>SIM card</a:t>
            </a:r>
            <a:r>
              <a:rPr lang="en-US" sz="2400" dirty="0"/>
              <a:t> and operates over a subscription through a mobile network. It is a highly flexible plug-and-play device capable of connecting to a PC or any microcontroller </a:t>
            </a:r>
            <a:r>
              <a:rPr lang="en-US" dirty="0"/>
              <a:t>.</a:t>
            </a:r>
            <a:endParaRPr lang="en-IN" dirty="0"/>
          </a:p>
        </p:txBody>
      </p:sp>
    </p:spTree>
    <p:extLst>
      <p:ext uri="{BB962C8B-B14F-4D97-AF65-F5344CB8AC3E}">
        <p14:creationId xmlns:p14="http://schemas.microsoft.com/office/powerpoint/2010/main" val="906697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8C7D355-6FED-4E34-A221-8FF4FECC34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908" y="334757"/>
            <a:ext cx="2801816" cy="2490504"/>
          </a:xfrm>
          <a:prstGeom prst="rect">
            <a:avLst/>
          </a:prstGeom>
        </p:spPr>
      </p:pic>
      <p:pic>
        <p:nvPicPr>
          <p:cNvPr id="17" name="Picture 16">
            <a:extLst>
              <a:ext uri="{FF2B5EF4-FFF2-40B4-BE49-F238E27FC236}">
                <a16:creationId xmlns:a16="http://schemas.microsoft.com/office/drawing/2014/main" id="{16D136F9-4DB0-455A-A544-3E8BB2696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0408" y="1477107"/>
            <a:ext cx="2184860" cy="1688124"/>
          </a:xfrm>
          <a:prstGeom prst="rect">
            <a:avLst/>
          </a:prstGeom>
        </p:spPr>
      </p:pic>
      <p:pic>
        <p:nvPicPr>
          <p:cNvPr id="19" name="Picture 18">
            <a:extLst>
              <a:ext uri="{FF2B5EF4-FFF2-40B4-BE49-F238E27FC236}">
                <a16:creationId xmlns:a16="http://schemas.microsoft.com/office/drawing/2014/main" id="{99FA5272-A091-4491-9DA3-F14010C59A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0723" y="733427"/>
            <a:ext cx="2742465" cy="2742465"/>
          </a:xfrm>
          <a:prstGeom prst="rect">
            <a:avLst/>
          </a:prstGeom>
        </p:spPr>
      </p:pic>
      <p:pic>
        <p:nvPicPr>
          <p:cNvPr id="21" name="Picture 20">
            <a:extLst>
              <a:ext uri="{FF2B5EF4-FFF2-40B4-BE49-F238E27FC236}">
                <a16:creationId xmlns:a16="http://schemas.microsoft.com/office/drawing/2014/main" id="{93A8C83F-D68F-4B81-97F5-86F4ECA015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45222" y="4240824"/>
            <a:ext cx="3055186" cy="1320205"/>
          </a:xfrm>
          <a:prstGeom prst="rect">
            <a:avLst/>
          </a:prstGeom>
        </p:spPr>
      </p:pic>
      <p:pic>
        <p:nvPicPr>
          <p:cNvPr id="23" name="Picture 22">
            <a:extLst>
              <a:ext uri="{FF2B5EF4-FFF2-40B4-BE49-F238E27FC236}">
                <a16:creationId xmlns:a16="http://schemas.microsoft.com/office/drawing/2014/main" id="{3C720708-0C85-477D-A5A7-A3F955608C0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17798" y="4229198"/>
            <a:ext cx="1775775" cy="1331831"/>
          </a:xfrm>
          <a:prstGeom prst="rect">
            <a:avLst/>
          </a:prstGeom>
        </p:spPr>
      </p:pic>
      <p:sp>
        <p:nvSpPr>
          <p:cNvPr id="24" name="TextBox 23">
            <a:extLst>
              <a:ext uri="{FF2B5EF4-FFF2-40B4-BE49-F238E27FC236}">
                <a16:creationId xmlns:a16="http://schemas.microsoft.com/office/drawing/2014/main" id="{C411A746-95E8-4997-93EC-DB6803C6AFF2}"/>
              </a:ext>
            </a:extLst>
          </p:cNvPr>
          <p:cNvSpPr txBox="1"/>
          <p:nvPr/>
        </p:nvSpPr>
        <p:spPr>
          <a:xfrm>
            <a:off x="973016" y="170633"/>
            <a:ext cx="2368062" cy="646331"/>
          </a:xfrm>
          <a:prstGeom prst="rect">
            <a:avLst/>
          </a:prstGeom>
          <a:noFill/>
        </p:spPr>
        <p:txBody>
          <a:bodyPr wrap="square" rtlCol="0">
            <a:spAutoFit/>
          </a:bodyPr>
          <a:lstStyle/>
          <a:p>
            <a:r>
              <a:rPr lang="en-IN" sz="3600" dirty="0"/>
              <a:t>BUZZER</a:t>
            </a:r>
          </a:p>
        </p:txBody>
      </p:sp>
      <p:sp>
        <p:nvSpPr>
          <p:cNvPr id="25" name="TextBox 24">
            <a:extLst>
              <a:ext uri="{FF2B5EF4-FFF2-40B4-BE49-F238E27FC236}">
                <a16:creationId xmlns:a16="http://schemas.microsoft.com/office/drawing/2014/main" id="{09EA3FC7-DC61-4BF1-AE46-7B2BA7A1FCC0}"/>
              </a:ext>
            </a:extLst>
          </p:cNvPr>
          <p:cNvSpPr txBox="1"/>
          <p:nvPr/>
        </p:nvSpPr>
        <p:spPr>
          <a:xfrm>
            <a:off x="4679368" y="733427"/>
            <a:ext cx="2005900" cy="584775"/>
          </a:xfrm>
          <a:prstGeom prst="rect">
            <a:avLst/>
          </a:prstGeom>
          <a:noFill/>
        </p:spPr>
        <p:txBody>
          <a:bodyPr wrap="square" rtlCol="0">
            <a:spAutoFit/>
          </a:bodyPr>
          <a:lstStyle/>
          <a:p>
            <a:r>
              <a:rPr lang="en-IN" sz="3200" dirty="0"/>
              <a:t>RESISTOR</a:t>
            </a:r>
          </a:p>
        </p:txBody>
      </p:sp>
      <p:sp>
        <p:nvSpPr>
          <p:cNvPr id="26" name="TextBox 25">
            <a:extLst>
              <a:ext uri="{FF2B5EF4-FFF2-40B4-BE49-F238E27FC236}">
                <a16:creationId xmlns:a16="http://schemas.microsoft.com/office/drawing/2014/main" id="{D5910C1B-EA11-420C-B5D3-BF9FDEEFF758}"/>
              </a:ext>
            </a:extLst>
          </p:cNvPr>
          <p:cNvSpPr txBox="1"/>
          <p:nvPr/>
        </p:nvSpPr>
        <p:spPr>
          <a:xfrm>
            <a:off x="9803056" y="3774831"/>
            <a:ext cx="1640132" cy="584775"/>
          </a:xfrm>
          <a:prstGeom prst="rect">
            <a:avLst/>
          </a:prstGeom>
          <a:noFill/>
        </p:spPr>
        <p:txBody>
          <a:bodyPr wrap="square" rtlCol="0">
            <a:spAutoFit/>
          </a:bodyPr>
          <a:lstStyle/>
          <a:p>
            <a:r>
              <a:rPr lang="en-IN" sz="3200" dirty="0"/>
              <a:t>BATTERY</a:t>
            </a:r>
          </a:p>
        </p:txBody>
      </p:sp>
      <p:sp>
        <p:nvSpPr>
          <p:cNvPr id="27" name="TextBox 26">
            <a:extLst>
              <a:ext uri="{FF2B5EF4-FFF2-40B4-BE49-F238E27FC236}">
                <a16:creationId xmlns:a16="http://schemas.microsoft.com/office/drawing/2014/main" id="{AC70C17F-EF03-40D8-95A4-8A03F9296C92}"/>
              </a:ext>
            </a:extLst>
          </p:cNvPr>
          <p:cNvSpPr txBox="1"/>
          <p:nvPr/>
        </p:nvSpPr>
        <p:spPr>
          <a:xfrm>
            <a:off x="6576646" y="5462954"/>
            <a:ext cx="3458308" cy="584775"/>
          </a:xfrm>
          <a:prstGeom prst="rect">
            <a:avLst/>
          </a:prstGeom>
          <a:noFill/>
        </p:spPr>
        <p:txBody>
          <a:bodyPr wrap="square" rtlCol="0">
            <a:spAutoFit/>
          </a:bodyPr>
          <a:lstStyle/>
          <a:p>
            <a:r>
              <a:rPr lang="en-IN" sz="3200" dirty="0"/>
              <a:t>JUMPER WIRES</a:t>
            </a:r>
          </a:p>
        </p:txBody>
      </p:sp>
      <p:sp>
        <p:nvSpPr>
          <p:cNvPr id="28" name="TextBox 27">
            <a:extLst>
              <a:ext uri="{FF2B5EF4-FFF2-40B4-BE49-F238E27FC236}">
                <a16:creationId xmlns:a16="http://schemas.microsoft.com/office/drawing/2014/main" id="{23607B8A-4A50-4AD3-804F-32847EE9EA51}"/>
              </a:ext>
            </a:extLst>
          </p:cNvPr>
          <p:cNvSpPr txBox="1"/>
          <p:nvPr/>
        </p:nvSpPr>
        <p:spPr>
          <a:xfrm>
            <a:off x="2133601" y="5664346"/>
            <a:ext cx="2250830" cy="584775"/>
          </a:xfrm>
          <a:prstGeom prst="rect">
            <a:avLst/>
          </a:prstGeom>
          <a:noFill/>
        </p:spPr>
        <p:txBody>
          <a:bodyPr wrap="square" rtlCol="0">
            <a:spAutoFit/>
          </a:bodyPr>
          <a:lstStyle/>
          <a:p>
            <a:r>
              <a:rPr lang="en-IN" sz="3200" dirty="0"/>
              <a:t>DIODE</a:t>
            </a:r>
          </a:p>
        </p:txBody>
      </p:sp>
    </p:spTree>
    <p:extLst>
      <p:ext uri="{BB962C8B-B14F-4D97-AF65-F5344CB8AC3E}">
        <p14:creationId xmlns:p14="http://schemas.microsoft.com/office/powerpoint/2010/main" val="2919810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9A1BEC-EAAF-443E-B162-BD6D4B40EC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42760"/>
          </a:xfrm>
          <a:prstGeom prst="rect">
            <a:avLst/>
          </a:prstGeom>
        </p:spPr>
      </p:pic>
      <p:sp>
        <p:nvSpPr>
          <p:cNvPr id="2" name="TextBox 1">
            <a:extLst>
              <a:ext uri="{FF2B5EF4-FFF2-40B4-BE49-F238E27FC236}">
                <a16:creationId xmlns:a16="http://schemas.microsoft.com/office/drawing/2014/main" id="{8BE94960-C3D8-429D-A875-BB16923D9E5F}"/>
              </a:ext>
            </a:extLst>
          </p:cNvPr>
          <p:cNvSpPr txBox="1"/>
          <p:nvPr/>
        </p:nvSpPr>
        <p:spPr>
          <a:xfrm>
            <a:off x="955040" y="3606800"/>
            <a:ext cx="10708640" cy="1862048"/>
          </a:xfrm>
          <a:prstGeom prst="rect">
            <a:avLst/>
          </a:prstGeom>
          <a:noFill/>
        </p:spPr>
        <p:txBody>
          <a:bodyPr wrap="square" rtlCol="0">
            <a:spAutoFit/>
          </a:bodyPr>
          <a:lstStyle/>
          <a:p>
            <a:r>
              <a:rPr lang="en-IN" sz="11500" dirty="0">
                <a:solidFill>
                  <a:srgbClr val="FFC000"/>
                </a:solidFill>
              </a:rPr>
              <a:t>Circuit Diagram</a:t>
            </a:r>
          </a:p>
        </p:txBody>
      </p:sp>
    </p:spTree>
    <p:extLst>
      <p:ext uri="{BB962C8B-B14F-4D97-AF65-F5344CB8AC3E}">
        <p14:creationId xmlns:p14="http://schemas.microsoft.com/office/powerpoint/2010/main" val="3195045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C4CD1D9-B847-4CD6-85B3-BC2BA2D849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141616" y="1845945"/>
            <a:ext cx="3820160" cy="2865120"/>
          </a:xfrm>
          <a:prstGeom prst="rect">
            <a:avLst/>
          </a:prstGeom>
        </p:spPr>
      </p:pic>
      <p:pic>
        <p:nvPicPr>
          <p:cNvPr id="7" name="Picture 6">
            <a:extLst>
              <a:ext uri="{FF2B5EF4-FFF2-40B4-BE49-F238E27FC236}">
                <a16:creationId xmlns:a16="http://schemas.microsoft.com/office/drawing/2014/main" id="{6C13D194-7C7E-4DE9-BFEC-012D5EFD8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8023" y="314009"/>
            <a:ext cx="3642357" cy="2048826"/>
          </a:xfrm>
          <a:prstGeom prst="rect">
            <a:avLst/>
          </a:prstGeom>
        </p:spPr>
      </p:pic>
      <p:pic>
        <p:nvPicPr>
          <p:cNvPr id="13" name="Picture 12">
            <a:extLst>
              <a:ext uri="{FF2B5EF4-FFF2-40B4-BE49-F238E27FC236}">
                <a16:creationId xmlns:a16="http://schemas.microsoft.com/office/drawing/2014/main" id="{39DE111B-3F4E-49D2-861F-606C55407C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74312" y="3278505"/>
            <a:ext cx="2595088" cy="2817493"/>
          </a:xfrm>
          <a:prstGeom prst="rect">
            <a:avLst/>
          </a:prstGeom>
        </p:spPr>
      </p:pic>
      <p:cxnSp>
        <p:nvCxnSpPr>
          <p:cNvPr id="15" name="Straight Arrow Connector 14">
            <a:extLst>
              <a:ext uri="{FF2B5EF4-FFF2-40B4-BE49-F238E27FC236}">
                <a16:creationId xmlns:a16="http://schemas.microsoft.com/office/drawing/2014/main" id="{FFD34492-92B4-4535-A77F-A3E7CBCC612B}"/>
              </a:ext>
            </a:extLst>
          </p:cNvPr>
          <p:cNvCxnSpPr/>
          <p:nvPr/>
        </p:nvCxnSpPr>
        <p:spPr>
          <a:xfrm flipH="1">
            <a:off x="6527801" y="4521201"/>
            <a:ext cx="14325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311C7EFD-FC78-4BBE-A6ED-DCC8789244A3}"/>
              </a:ext>
            </a:extLst>
          </p:cNvPr>
          <p:cNvCxnSpPr>
            <a:cxnSpLocks/>
          </p:cNvCxnSpPr>
          <p:nvPr/>
        </p:nvCxnSpPr>
        <p:spPr>
          <a:xfrm rot="10800000">
            <a:off x="5262880" y="3992880"/>
            <a:ext cx="2133600" cy="528320"/>
          </a:xfrm>
          <a:prstGeom prst="bentConnector3">
            <a:avLst>
              <a:gd name="adj1" fmla="val 50000"/>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ACE5A74-62B2-4F35-9FF9-296C8AA129D7}"/>
              </a:ext>
            </a:extLst>
          </p:cNvPr>
          <p:cNvCxnSpPr/>
          <p:nvPr/>
        </p:nvCxnSpPr>
        <p:spPr>
          <a:xfrm flipH="1">
            <a:off x="6096000" y="4632960"/>
            <a:ext cx="1473200"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A2CFE5C2-199F-4DBF-9F89-37E6941088A2}"/>
              </a:ext>
            </a:extLst>
          </p:cNvPr>
          <p:cNvCxnSpPr>
            <a:cxnSpLocks/>
          </p:cNvCxnSpPr>
          <p:nvPr/>
        </p:nvCxnSpPr>
        <p:spPr>
          <a:xfrm rot="10800000">
            <a:off x="5262882" y="4135120"/>
            <a:ext cx="1676399" cy="497840"/>
          </a:xfrm>
          <a:prstGeom prst="bentConnector3">
            <a:avLst>
              <a:gd name="adj1" fmla="val 50000"/>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74DBAB9-14E3-41A1-84F9-C364CDB2029D}"/>
              </a:ext>
            </a:extLst>
          </p:cNvPr>
          <p:cNvCxnSpPr/>
          <p:nvPr/>
        </p:nvCxnSpPr>
        <p:spPr>
          <a:xfrm flipH="1">
            <a:off x="5770880" y="4785360"/>
            <a:ext cx="1798320"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2BE1B226-C0F2-487F-816C-AB96E8465DB9}"/>
              </a:ext>
            </a:extLst>
          </p:cNvPr>
          <p:cNvCxnSpPr/>
          <p:nvPr/>
        </p:nvCxnSpPr>
        <p:spPr>
          <a:xfrm rot="10800000">
            <a:off x="5308839" y="4267201"/>
            <a:ext cx="599440" cy="528320"/>
          </a:xfrm>
          <a:prstGeom prst="bentConnector3">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A1B136A-630A-4743-AF04-FC9717C4F8AD}"/>
              </a:ext>
            </a:extLst>
          </p:cNvPr>
          <p:cNvCxnSpPr/>
          <p:nvPr/>
        </p:nvCxnSpPr>
        <p:spPr>
          <a:xfrm flipH="1">
            <a:off x="5770880" y="1737360"/>
            <a:ext cx="3068321"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CD5E00E-639C-459F-A11B-8669DB4BDACA}"/>
              </a:ext>
            </a:extLst>
          </p:cNvPr>
          <p:cNvCxnSpPr/>
          <p:nvPr/>
        </p:nvCxnSpPr>
        <p:spPr>
          <a:xfrm>
            <a:off x="5770880" y="1737360"/>
            <a:ext cx="0" cy="1561465"/>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2D0E185-4E79-4925-9937-7E90921BB40B}"/>
              </a:ext>
            </a:extLst>
          </p:cNvPr>
          <p:cNvCxnSpPr/>
          <p:nvPr/>
        </p:nvCxnSpPr>
        <p:spPr>
          <a:xfrm flipH="1">
            <a:off x="5262879" y="3298825"/>
            <a:ext cx="508001" cy="0"/>
          </a:xfrm>
          <a:prstGeom prst="line">
            <a:avLst/>
          </a:prstGeom>
          <a:ln w="41275">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B28CB40-D364-41D9-8BFB-8BB4584166A5}"/>
              </a:ext>
            </a:extLst>
          </p:cNvPr>
          <p:cNvCxnSpPr/>
          <p:nvPr/>
        </p:nvCxnSpPr>
        <p:spPr>
          <a:xfrm>
            <a:off x="5262879" y="3429000"/>
            <a:ext cx="965201"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147588B-FD1B-4931-B83B-2C3F20383AF8}"/>
              </a:ext>
            </a:extLst>
          </p:cNvPr>
          <p:cNvCxnSpPr/>
          <p:nvPr/>
        </p:nvCxnSpPr>
        <p:spPr>
          <a:xfrm flipV="1">
            <a:off x="6228080" y="1930400"/>
            <a:ext cx="0" cy="149860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8602B26-D5BD-4602-BD31-5367EFAD980E}"/>
              </a:ext>
            </a:extLst>
          </p:cNvPr>
          <p:cNvCxnSpPr/>
          <p:nvPr/>
        </p:nvCxnSpPr>
        <p:spPr>
          <a:xfrm flipV="1">
            <a:off x="6228080" y="1737360"/>
            <a:ext cx="2611121" cy="18288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0655B297-67A3-43B1-B52D-D8A51D6EDE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8871" y="471170"/>
            <a:ext cx="1891665" cy="1891665"/>
          </a:xfrm>
          <a:prstGeom prst="rect">
            <a:avLst/>
          </a:prstGeom>
        </p:spPr>
      </p:pic>
      <p:pic>
        <p:nvPicPr>
          <p:cNvPr id="51" name="Picture 50">
            <a:extLst>
              <a:ext uri="{FF2B5EF4-FFF2-40B4-BE49-F238E27FC236}">
                <a16:creationId xmlns:a16="http://schemas.microsoft.com/office/drawing/2014/main" id="{C5C1F22A-BE46-4E70-B4FB-038FD498279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92712" y="4714239"/>
            <a:ext cx="1304768" cy="1304768"/>
          </a:xfrm>
          <a:prstGeom prst="rect">
            <a:avLst/>
          </a:prstGeom>
        </p:spPr>
      </p:pic>
      <p:cxnSp>
        <p:nvCxnSpPr>
          <p:cNvPr id="53" name="Straight Connector 52">
            <a:extLst>
              <a:ext uri="{FF2B5EF4-FFF2-40B4-BE49-F238E27FC236}">
                <a16:creationId xmlns:a16="http://schemas.microsoft.com/office/drawing/2014/main" id="{B38119FE-E9DD-4943-87CD-5DD045A430C2}"/>
              </a:ext>
            </a:extLst>
          </p:cNvPr>
          <p:cNvCxnSpPr>
            <a:cxnSpLocks/>
          </p:cNvCxnSpPr>
          <p:nvPr/>
        </p:nvCxnSpPr>
        <p:spPr>
          <a:xfrm>
            <a:off x="1471057" y="914400"/>
            <a:ext cx="1757535" cy="93472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90DC865-5D7D-4D46-BCE3-6676544B9416}"/>
              </a:ext>
            </a:extLst>
          </p:cNvPr>
          <p:cNvCxnSpPr>
            <a:cxnSpLocks/>
          </p:cNvCxnSpPr>
          <p:nvPr/>
        </p:nvCxnSpPr>
        <p:spPr>
          <a:xfrm>
            <a:off x="6096000" y="4795522"/>
            <a:ext cx="0" cy="1121885"/>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8DC0A11-44AD-4BDE-88D9-0B5E1AC347B2}"/>
              </a:ext>
            </a:extLst>
          </p:cNvPr>
          <p:cNvCxnSpPr/>
          <p:nvPr/>
        </p:nvCxnSpPr>
        <p:spPr>
          <a:xfrm flipH="1">
            <a:off x="1290320" y="5917407"/>
            <a:ext cx="4876800"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914A3DA-834D-4568-A9F7-65CC139BA9E9}"/>
              </a:ext>
            </a:extLst>
          </p:cNvPr>
          <p:cNvCxnSpPr>
            <a:cxnSpLocks/>
          </p:cNvCxnSpPr>
          <p:nvPr/>
        </p:nvCxnSpPr>
        <p:spPr>
          <a:xfrm flipV="1">
            <a:off x="1290320" y="5659121"/>
            <a:ext cx="0" cy="258286"/>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sp>
        <p:nvSpPr>
          <p:cNvPr id="66" name="Arc 65">
            <a:extLst>
              <a:ext uri="{FF2B5EF4-FFF2-40B4-BE49-F238E27FC236}">
                <a16:creationId xmlns:a16="http://schemas.microsoft.com/office/drawing/2014/main" id="{707A90FB-57C3-401E-9F3D-D0E1B5D01487}"/>
              </a:ext>
            </a:extLst>
          </p:cNvPr>
          <p:cNvSpPr/>
          <p:nvPr/>
        </p:nvSpPr>
        <p:spPr>
          <a:xfrm>
            <a:off x="5384800" y="3992880"/>
            <a:ext cx="523479" cy="2026117"/>
          </a:xfrm>
          <a:prstGeom prst="arc">
            <a:avLst/>
          </a:prstGeom>
          <a:ln w="44450">
            <a:solidFill>
              <a:srgbClr val="FFFF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cxnSp>
        <p:nvCxnSpPr>
          <p:cNvPr id="68" name="Straight Connector 67">
            <a:extLst>
              <a:ext uri="{FF2B5EF4-FFF2-40B4-BE49-F238E27FC236}">
                <a16:creationId xmlns:a16="http://schemas.microsoft.com/office/drawing/2014/main" id="{E600AB14-B772-4CA8-8557-3DF991B90D8F}"/>
              </a:ext>
            </a:extLst>
          </p:cNvPr>
          <p:cNvCxnSpPr/>
          <p:nvPr/>
        </p:nvCxnSpPr>
        <p:spPr>
          <a:xfrm>
            <a:off x="5908279" y="5008880"/>
            <a:ext cx="0" cy="650241"/>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030ED0E1-E209-4C64-9027-454B537B26D5}"/>
              </a:ext>
            </a:extLst>
          </p:cNvPr>
          <p:cNvCxnSpPr/>
          <p:nvPr/>
        </p:nvCxnSpPr>
        <p:spPr>
          <a:xfrm flipH="1">
            <a:off x="1676400" y="5659121"/>
            <a:ext cx="4231879" cy="0"/>
          </a:xfrm>
          <a:prstGeom prst="line">
            <a:avLst/>
          </a:prstGeom>
          <a:ln w="4445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7330442"/>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298</TotalTime>
  <Words>280</Words>
  <Application>Microsoft Office PowerPoint</Application>
  <PresentationFormat>Widescreen</PresentationFormat>
  <Paragraphs>43</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Calibri Light</vt:lpstr>
      <vt:lpstr>Forte</vt:lpstr>
      <vt:lpstr>Wingdings</vt:lpstr>
      <vt:lpstr>Retrospect</vt:lpstr>
      <vt:lpstr>PowerPoint Presentation</vt:lpstr>
      <vt:lpstr>PowerPoint Presentation</vt:lpstr>
      <vt:lpstr>COMPONENTS </vt:lpstr>
      <vt:lpstr>IR Sensor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Rishabh Agrawal</dc:creator>
  <cp:lastModifiedBy>Rachit Gupta</cp:lastModifiedBy>
  <cp:revision>35</cp:revision>
  <dcterms:created xsi:type="dcterms:W3CDTF">2019-04-02T18:32:32Z</dcterms:created>
  <dcterms:modified xsi:type="dcterms:W3CDTF">2022-02-13T22:50:31Z</dcterms:modified>
</cp:coreProperties>
</file>

<file path=docProps/thumbnail.jpeg>
</file>